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728" r:id="rId2"/>
  </p:sldMasterIdLst>
  <p:notesMasterIdLst>
    <p:notesMasterId r:id="rId14"/>
  </p:notesMasterIdLst>
  <p:sldIdLst>
    <p:sldId id="256" r:id="rId3"/>
    <p:sldId id="267" r:id="rId4"/>
    <p:sldId id="287" r:id="rId5"/>
    <p:sldId id="288" r:id="rId6"/>
    <p:sldId id="289" r:id="rId7"/>
    <p:sldId id="290" r:id="rId8"/>
    <p:sldId id="285" r:id="rId9"/>
    <p:sldId id="257" r:id="rId10"/>
    <p:sldId id="292" r:id="rId11"/>
    <p:sldId id="297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jrM9IgphddYUWXhdQjXcToE458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0CB68A-941B-4247-A59E-652B14EB7B67}">
  <a:tblStyle styleId="{F10CB68A-941B-4247-A59E-652B14EB7B67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tcBdr/>
        <a:fill>
          <a:solidFill>
            <a:srgbClr val="CAD5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5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D56816-C7E3-4617-9F2F-C164D89E816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3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051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335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82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69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43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044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521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02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7030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63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697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76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191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0713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486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933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304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335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92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3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275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217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41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676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23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574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0989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019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171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04295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76638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155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6822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003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666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текст">
  <p:cSld name="Заголовок + текст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9965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писок">
  <p:cSld name="Заголовок + спис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63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">
  <p:cSld name="Мокап телефона 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9"/>
          <p:cNvSpPr>
            <a:spLocks noGrp="1"/>
          </p:cNvSpPr>
          <p:nvPr>
            <p:ph type="pic" idx="2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4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4758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7646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>
  <p:cSld name="Титульный слайд раздела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0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0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101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 + текст">
  <p:cSld name="2 фактоида + текст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1"/>
          <p:cNvSpPr txBox="1">
            <a:spLocks noGrp="1"/>
          </p:cNvSpPr>
          <p:nvPr>
            <p:ph type="body" idx="1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1"/>
          <p:cNvSpPr txBox="1">
            <a:spLocks noGrp="1"/>
          </p:cNvSpPr>
          <p:nvPr>
            <p:ph type="body" idx="2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1"/>
          <p:cNvSpPr txBox="1">
            <a:spLocks noGrp="1"/>
          </p:cNvSpPr>
          <p:nvPr>
            <p:ph type="body" idx="3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body" idx="4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body" idx="5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622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скриншот (1)">
  <p:cSld name="Заголовок + скриншот (1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2"/>
          <p:cNvSpPr txBox="1">
            <a:spLocks noGrp="1"/>
          </p:cNvSpPr>
          <p:nvPr>
            <p:ph type="body" idx="1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5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2"/>
          <p:cNvSpPr txBox="1">
            <a:spLocks noGrp="1"/>
          </p:cNvSpPr>
          <p:nvPr>
            <p:ph type="body" idx="2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0286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5634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9768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9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0646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270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2788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6705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8267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2184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636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7956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52741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5355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4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120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9054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2635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6239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5031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5708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7308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337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2477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294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84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1859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7025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87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8647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6673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7994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6556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3593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4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011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3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3049845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71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9652394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58813" y="3067204"/>
            <a:ext cx="102234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Авторы идеи: Арсений Селякин</a:t>
            </a:r>
            <a:r>
              <a:rPr lang="en-US" dirty="0"/>
              <a:t>, </a:t>
            </a:r>
            <a:r>
              <a:rPr lang="ru-RU" dirty="0"/>
              <a:t>Артем Агафонов</a:t>
            </a:r>
            <a:br>
              <a:rPr lang="ru-RU" dirty="0"/>
            </a:br>
            <a:r>
              <a:rPr lang="ru-RU" dirty="0"/>
              <a:t>Ментор: Арсений Селякин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Команда проекта: </a:t>
            </a:r>
            <a:br>
              <a:rPr lang="ru-RU" dirty="0"/>
            </a:br>
            <a:r>
              <a:rPr lang="ru-RU" dirty="0"/>
              <a:t>Евгений Шаров</a:t>
            </a:r>
            <a:br>
              <a:rPr lang="ru-RU" dirty="0"/>
            </a:br>
            <a:r>
              <a:rPr lang="ru-RU" dirty="0"/>
              <a:t>Артем Кугушев</a:t>
            </a:r>
            <a:br>
              <a:rPr lang="ru-RU" dirty="0"/>
            </a:br>
            <a:r>
              <a:rPr lang="ru-RU" dirty="0"/>
              <a:t>Алексей Сомов</a:t>
            </a:r>
            <a:br>
              <a:rPr lang="ru-RU" dirty="0"/>
            </a:br>
            <a:r>
              <a:rPr lang="ru-RU" dirty="0"/>
              <a:t>Антон Боговский</a:t>
            </a:r>
            <a:endParaRPr dirty="0"/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13" y="47306"/>
            <a:ext cx="10074290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b="1" dirty="0">
                <a:effectLst/>
              </a:rPr>
              <a:t>Моделирование городского трафика и анализ точек интереса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Анализ источников данных</a:t>
            </a:r>
            <a:endParaRPr dirty="0"/>
          </a:p>
        </p:txBody>
      </p:sp>
      <p:sp>
        <p:nvSpPr>
          <p:cNvPr id="413" name="Google Shape;413;p6"/>
          <p:cNvSpPr txBox="1"/>
          <p:nvPr/>
        </p:nvSpPr>
        <p:spPr>
          <a:xfrm>
            <a:off x="677334" y="2235365"/>
            <a:ext cx="4512183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5588" marR="0" lvl="1" indent="-2555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Снимки со спутников получается выгружать в разрешении 10м на пиксель, без облаков и при лучшей освещенности для заданного периода времени.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Зелёные зоны могут располагаться вокруг </a:t>
            </a:r>
            <a:r>
              <a:rPr lang="ru-RU" sz="2000" dirty="0"/>
              <a:t>инфраструктурных объектов. В частности, около магистралей.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10722F-60AE-AF60-1D8D-D970ACA9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183" y="252013"/>
            <a:ext cx="2609704" cy="27342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30F88-5AE5-735A-1223-95736D84A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719" y="252013"/>
            <a:ext cx="3105309" cy="27496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01EF35-4665-D0E5-82A2-D9D5CDBF1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56"/>
          <a:stretch/>
        </p:blipFill>
        <p:spPr>
          <a:xfrm>
            <a:off x="6259519" y="3429000"/>
            <a:ext cx="5052590" cy="28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198DF4-D980-BB9D-595E-7BB19BD34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8" r="10370" b="4818"/>
          <a:stretch/>
        </p:blipFill>
        <p:spPr>
          <a:xfrm>
            <a:off x="677334" y="1481431"/>
            <a:ext cx="5225144" cy="4684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67A72F-3308-0401-3356-39AF9D7EE8A2}"/>
              </a:ext>
            </a:extLst>
          </p:cNvPr>
          <p:cNvSpPr txBox="1"/>
          <p:nvPr/>
        </p:nvSpPr>
        <p:spPr>
          <a:xfrm>
            <a:off x="6289524" y="1687084"/>
            <a:ext cx="49318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</a:rPr>
              <a:t>Через Overpass API выгружаем полигоны с тегами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landuse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grass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natural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wood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leisure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park</a:t>
            </a:r>
            <a:r>
              <a:rPr lang="ru-RU" sz="1600" dirty="0">
                <a:solidFill>
                  <a:schemeClr val="dk1"/>
                </a:solidFill>
              </a:rPr>
              <a:t>’</a:t>
            </a:r>
          </a:p>
          <a:p>
            <a:r>
              <a:rPr lang="ru-RU" sz="1600" dirty="0">
                <a:solidFill>
                  <a:schemeClr val="dk1"/>
                </a:solidFill>
              </a:rPr>
              <a:t>'</a:t>
            </a:r>
            <a:r>
              <a:rPr lang="ru-RU" sz="1600" dirty="0" err="1">
                <a:solidFill>
                  <a:schemeClr val="dk1"/>
                </a:solidFill>
              </a:rPr>
              <a:t>landuse</a:t>
            </a:r>
            <a:r>
              <a:rPr lang="ru-RU" sz="1600" dirty="0">
                <a:solidFill>
                  <a:schemeClr val="dk1"/>
                </a:solidFill>
              </a:rPr>
              <a:t>'='</a:t>
            </a:r>
            <a:r>
              <a:rPr lang="ru-RU" sz="1600" dirty="0" err="1">
                <a:solidFill>
                  <a:schemeClr val="dk1"/>
                </a:solidFill>
              </a:rPr>
              <a:t>forest</a:t>
            </a:r>
            <a:r>
              <a:rPr lang="ru-RU" sz="1600" dirty="0">
                <a:solidFill>
                  <a:schemeClr val="dk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5408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3"/>
          <p:cNvPicPr preferRelativeResize="0"/>
          <p:nvPr/>
        </p:nvPicPr>
        <p:blipFill rotWithShape="1">
          <a:blip r:embed="rId3">
            <a:alphaModFix/>
          </a:blip>
          <a:srcRect l="72251" t="30440" r="96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3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 dirty="0">
                <a:solidFill>
                  <a:schemeClr val="dk1"/>
                </a:solidFill>
              </a:rPr>
              <a:t>Текущие результаты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по первой задаче</a:t>
            </a:r>
            <a:endParaRPr dirty="0"/>
          </a:p>
        </p:txBody>
      </p:sp>
      <p:sp>
        <p:nvSpPr>
          <p:cNvPr id="473" name="Google Shape;473;p13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Алгоритм к</a:t>
            </a:r>
            <a:r>
              <a:rPr kumimoji="0" lang="ru-RU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ластеризации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геометок для каждого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пользователя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3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Конфигурация моделей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с помощью </a:t>
            </a:r>
            <a:r>
              <a:rPr lang="en-US" sz="1800" dirty="0"/>
              <a:t>hydra</a:t>
            </a:r>
            <a:r>
              <a:rPr lang="ru-RU" sz="1800" dirty="0"/>
              <a:t> </a:t>
            </a:r>
            <a:endParaRPr sz="1800" dirty="0"/>
          </a:p>
        </p:txBody>
      </p:sp>
      <p:sp>
        <p:nvSpPr>
          <p:cNvPr id="475" name="Google Shape;475;p13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Визуализация кластерных точек и геолокационных отметок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/>
          <p:cNvSpPr txBox="1"/>
          <p:nvPr/>
        </p:nvSpPr>
        <p:spPr>
          <a:xfrm>
            <a:off x="9112730" y="4602997"/>
            <a:ext cx="2624516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Анализ отдельных кластеров и </a:t>
            </a:r>
            <a:r>
              <a:rPr lang="ru-RU" sz="1800" dirty="0"/>
              <a:t>данных из OSM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/>
          <p:nvPr/>
        </p:nvSpPr>
        <p:spPr>
          <a:xfrm>
            <a:off x="9112731" y="370502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Кластеризация</a:t>
            </a:r>
            <a:endParaRPr dirty="0"/>
          </a:p>
        </p:txBody>
      </p:sp>
      <p:sp>
        <p:nvSpPr>
          <p:cNvPr id="867" name="Google Shape;867;p32"/>
          <p:cNvSpPr txBox="1"/>
          <p:nvPr/>
        </p:nvSpPr>
        <p:spPr>
          <a:xfrm>
            <a:off x="6096000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Выделение шумовых точек</a:t>
            </a:r>
            <a:endParaRPr sz="1600" dirty="0"/>
          </a:p>
        </p:txBody>
      </p:sp>
      <p:sp>
        <p:nvSpPr>
          <p:cNvPr id="868" name="Google Shape;868;p32"/>
          <p:cNvSpPr txBox="1"/>
          <p:nvPr/>
        </p:nvSpPr>
        <p:spPr>
          <a:xfrm>
            <a:off x="6096000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Легко интерпретируемые гиперпараметры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2"/>
          <p:cNvSpPr txBox="1"/>
          <p:nvPr/>
        </p:nvSpPr>
        <p:spPr>
          <a:xfrm>
            <a:off x="6096000" y="5281328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Автоматическое определение количества кластеров</a:t>
            </a:r>
            <a:endParaRPr sz="1600" dirty="0"/>
          </a:p>
        </p:txBody>
      </p:sp>
      <p:sp>
        <p:nvSpPr>
          <p:cNvPr id="870" name="Google Shape;870;p32"/>
          <p:cNvSpPr txBox="1"/>
          <p:nvPr/>
        </p:nvSpPr>
        <p:spPr>
          <a:xfrm>
            <a:off x="8796338" y="127948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lang="ru-RU" sz="1600" dirty="0"/>
              <a:t>Есть реализация в </a:t>
            </a:r>
            <a:r>
              <a:rPr lang="en-US" sz="1600" dirty="0"/>
              <a:t>PostgreSQL, Spark, python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2"/>
          <p:cNvSpPr txBox="1"/>
          <p:nvPr/>
        </p:nvSpPr>
        <p:spPr>
          <a:xfrm>
            <a:off x="8796338" y="3283279"/>
            <a:ext cx="2455431" cy="123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61087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6108701" y="2705100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2"/>
          <p:cNvSpPr/>
          <p:nvPr/>
        </p:nvSpPr>
        <p:spPr>
          <a:xfrm>
            <a:off x="6108701" y="4718049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2"/>
          <p:cNvSpPr/>
          <p:nvPr/>
        </p:nvSpPr>
        <p:spPr>
          <a:xfrm>
            <a:off x="8801101" y="692151"/>
            <a:ext cx="482600" cy="48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4;p4">
            <a:extLst>
              <a:ext uri="{FF2B5EF4-FFF2-40B4-BE49-F238E27FC236}">
                <a16:creationId xmlns:a16="http://schemas.microsoft.com/office/drawing/2014/main" id="{0DB45A05-E185-C129-D1C7-74D594526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4" y="1362074"/>
            <a:ext cx="3495171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/>
              <a:t>Для кластеризации был выбран алгоритм </a:t>
            </a:r>
            <a:r>
              <a:rPr lang="en-US" sz="2000" dirty="0"/>
              <a:t>DBSCAN, </a:t>
            </a:r>
            <a:r>
              <a:rPr lang="ru-RU" sz="2000" dirty="0"/>
              <a:t>он обладает целым рядом преимуществ для решения данной задачи.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6;p32">
            <a:extLst>
              <a:ext uri="{FF2B5EF4-FFF2-40B4-BE49-F238E27FC236}">
                <a16:creationId xmlns:a16="http://schemas.microsoft.com/office/drawing/2014/main" id="{05852EC4-8A1D-ACE8-44DD-362DEA4F6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Демонстрация работы</a:t>
            </a:r>
            <a:br>
              <a:rPr lang="ru-RU" dirty="0"/>
            </a:br>
            <a:r>
              <a:rPr lang="ru-RU" dirty="0"/>
              <a:t>алгоритма</a:t>
            </a:r>
            <a:endParaRPr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EE5D98-E17D-88AD-E651-06467510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15" y="449554"/>
            <a:ext cx="3632774" cy="28254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9D22BA-E214-79C4-1522-722941D09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15" y="3582956"/>
            <a:ext cx="3632774" cy="2863413"/>
          </a:xfrm>
          <a:prstGeom prst="rect">
            <a:avLst/>
          </a:prstGeom>
        </p:spPr>
      </p:pic>
      <p:sp>
        <p:nvSpPr>
          <p:cNvPr id="15" name="Google Shape;404;p4">
            <a:extLst>
              <a:ext uri="{FF2B5EF4-FFF2-40B4-BE49-F238E27FC236}">
                <a16:creationId xmlns:a16="http://schemas.microsoft.com/office/drawing/2014/main" id="{7DE6F4B5-5812-FF66-2E11-914BA079B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7334" y="1987225"/>
            <a:ext cx="3495171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/>
              <a:t>Алгоритм находит в среднем 2-3 кластера для каждого пользователя. Но он чувствителен к выбору </a:t>
            </a:r>
            <a:r>
              <a:rPr lang="ru-RU" sz="2000" dirty="0" err="1"/>
              <a:t>гиперпараметров</a:t>
            </a:r>
            <a:r>
              <a:rPr lang="ru-RU" sz="2000" dirty="0"/>
              <a:t>. Разные кластеры отдалены друг от друга, но встаёт вопрос, что именно считать кластером.</a:t>
            </a:r>
          </a:p>
        </p:txBody>
      </p:sp>
    </p:spTree>
    <p:extLst>
      <p:ext uri="{BB962C8B-B14F-4D97-AF65-F5344CB8AC3E}">
        <p14:creationId xmlns:p14="http://schemas.microsoft.com/office/powerpoint/2010/main" val="13382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48B0A49-0813-7AE4-DF40-786F6964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30" y="943067"/>
            <a:ext cx="4679402" cy="4971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Примеры</a:t>
            </a:r>
          </a:p>
        </p:txBody>
      </p:sp>
      <p:sp>
        <p:nvSpPr>
          <p:cNvPr id="10" name="Google Shape;404;p4">
            <a:extLst>
              <a:ext uri="{FF2B5EF4-FFF2-40B4-BE49-F238E27FC236}">
                <a16:creationId xmlns:a16="http://schemas.microsoft.com/office/drawing/2014/main" id="{45ADD202-196F-6585-0C43-5245A3ED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rtl="0"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rPr lang="ru-RU" sz="1600" dirty="0"/>
              <a:t>Набор геометок семнадцатилетней девушки. Можно предположить, что она учится в этой школе и часто проводит там время. Но за месяц была получена 61 </a:t>
            </a:r>
            <a:r>
              <a:rPr lang="ru-RU" sz="1600" dirty="0" err="1"/>
              <a:t>геометка</a:t>
            </a:r>
            <a:r>
              <a:rPr lang="ru-RU" sz="1600" dirty="0"/>
              <a:t> с территории школы, все они были оставлены за три часа в четверг. </a:t>
            </a:r>
          </a:p>
        </p:txBody>
      </p:sp>
    </p:spTree>
    <p:extLst>
      <p:ext uri="{BB962C8B-B14F-4D97-AF65-F5344CB8AC3E}">
        <p14:creationId xmlns:p14="http://schemas.microsoft.com/office/powerpoint/2010/main" val="334603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9441E2-E7E1-38F1-85A6-7DD92746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</p:spPr>
        <p:txBody>
          <a:bodyPr wrap="square" anchor="t">
            <a:normAutofit/>
          </a:bodyPr>
          <a:lstStyle/>
          <a:p>
            <a:r>
              <a:rPr lang="ru-RU" dirty="0"/>
              <a:t>Примеры</a:t>
            </a:r>
          </a:p>
        </p:txBody>
      </p:sp>
      <p:sp>
        <p:nvSpPr>
          <p:cNvPr id="10" name="Google Shape;404;p4">
            <a:extLst>
              <a:ext uri="{FF2B5EF4-FFF2-40B4-BE49-F238E27FC236}">
                <a16:creationId xmlns:a16="http://schemas.microsoft.com/office/drawing/2014/main" id="{45ADD202-196F-6585-0C43-5245A3ED7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1" indent="0" rtl="0">
              <a:spcBef>
                <a:spcPts val="0"/>
              </a:spcBef>
              <a:spcAft>
                <a:spcPts val="600"/>
              </a:spcAft>
              <a:buSzPts val="2000"/>
              <a:buNone/>
            </a:pPr>
            <a:r>
              <a:rPr lang="ru-RU" sz="1600" dirty="0"/>
              <a:t>Пример хороших данных. Кластерная точка в жилом доме, шумовые точки образуют </a:t>
            </a:r>
            <a:r>
              <a:rPr lang="ru-RU" sz="1600" dirty="0" err="1"/>
              <a:t>микрокластеры</a:t>
            </a:r>
            <a:r>
              <a:rPr lang="ru-RU" sz="1600" dirty="0"/>
              <a:t> (по 11 точек в каждом по сравнению с 698 в кластере). Метки получаются в течение нескольких часов в будни и выходные почти каждый день. Скорее всего, здесь человек живёт.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B60BB9-5D1B-3DC9-9E02-44931ABD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1" y="1351127"/>
            <a:ext cx="4354414" cy="42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Ближайшие задачи</a:t>
            </a:r>
            <a:endParaRPr dirty="0"/>
          </a:p>
        </p:txBody>
      </p:sp>
      <p:grpSp>
        <p:nvGrpSpPr>
          <p:cNvPr id="837" name="Google Shape;837;p30"/>
          <p:cNvGrpSpPr/>
          <p:nvPr/>
        </p:nvGrpSpPr>
        <p:grpSpPr>
          <a:xfrm>
            <a:off x="658812" y="2232530"/>
            <a:ext cx="10639189" cy="3299588"/>
            <a:chOff x="658812" y="2232530"/>
            <a:chExt cx="9830123" cy="3048668"/>
          </a:xfrm>
        </p:grpSpPr>
        <p:sp>
          <p:nvSpPr>
            <p:cNvPr id="839" name="Google Shape;839;p30"/>
            <p:cNvSpPr txBox="1"/>
            <p:nvPr/>
          </p:nvSpPr>
          <p:spPr>
            <a:xfrm>
              <a:off x="4418705" y="3199100"/>
              <a:ext cx="2311424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Анализ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OSM</a:t>
              </a: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и открытых источников, создание базы данных</a:t>
              </a: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 txBox="1"/>
            <p:nvPr/>
          </p:nvSpPr>
          <p:spPr>
            <a:xfrm>
              <a:off x="8177511" y="3199100"/>
              <a:ext cx="2311424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lang="ru-RU" dirty="0"/>
                <a:t>Дальнейшая разработка визуализации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 txBox="1"/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r>
                <a:rPr kumimoji="0" lang="ru-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Построение временных рядов для пользователей и кластеров, выделение аномалий.</a:t>
              </a:r>
              <a:endPara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ea typeface="Play"/>
                  <a:cs typeface="Play"/>
                  <a:sym typeface="Play"/>
                </a:rPr>
                <a:t>1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749166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ea typeface="Play"/>
                  <a:cs typeface="Play"/>
                  <a:sym typeface="Play"/>
                </a:rPr>
                <a:t>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  <a:tabLst/>
                <a:defRPr/>
              </a:pPr>
              <a:r>
                <a:rPr kumimoji="0" lang="ru-RU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lay"/>
                  <a:cs typeface="Arial"/>
                  <a:sym typeface="Play"/>
                </a:rPr>
                <a:t>3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"/>
          <p:cNvPicPr preferRelativeResize="0"/>
          <p:nvPr/>
        </p:nvPicPr>
        <p:blipFill rotWithShape="1">
          <a:blip r:embed="rId3">
            <a:alphaModFix/>
          </a:blip>
          <a:srcRect l="20473" t="26084" r="9288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dirty="0">
                <a:solidFill>
                  <a:schemeClr val="lt1"/>
                </a:solidFill>
              </a:rPr>
              <a:t>Вторая задача</a:t>
            </a:r>
            <a:endParaRPr dirty="0"/>
          </a:p>
        </p:txBody>
      </p:sp>
      <p:sp>
        <p:nvSpPr>
          <p:cNvPr id="370" name="Google Shape;37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3"/>
          <p:cNvPicPr preferRelativeResize="0"/>
          <p:nvPr/>
        </p:nvPicPr>
        <p:blipFill rotWithShape="1">
          <a:blip r:embed="rId3">
            <a:alphaModFix/>
          </a:blip>
          <a:srcRect l="72251" t="30440" r="96" b="31202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3"/>
          <p:cNvSpPr txBox="1">
            <a:spLocks noGrp="1"/>
          </p:cNvSpPr>
          <p:nvPr>
            <p:ph type="title"/>
          </p:nvPr>
        </p:nvSpPr>
        <p:spPr>
          <a:xfrm>
            <a:off x="677334" y="2622900"/>
            <a:ext cx="5103534" cy="158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 dirty="0">
                <a:solidFill>
                  <a:schemeClr val="dk1"/>
                </a:solidFill>
              </a:rPr>
              <a:t>Текущие результаты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по второй задаче</a:t>
            </a:r>
            <a:endParaRPr dirty="0"/>
          </a:p>
        </p:txBody>
      </p:sp>
      <p:sp>
        <p:nvSpPr>
          <p:cNvPr id="473" name="Google Shape;473;p13"/>
          <p:cNvSpPr txBox="1"/>
          <p:nvPr/>
        </p:nvSpPr>
        <p:spPr>
          <a:xfrm>
            <a:off x="6095999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Реализованы подключения по </a:t>
            </a:r>
            <a:r>
              <a:rPr lang="ru-RU" sz="1800" dirty="0" err="1"/>
              <a:t>апи</a:t>
            </a:r>
            <a:r>
              <a:rPr lang="ru-RU" sz="1800" dirty="0"/>
              <a:t> к </a:t>
            </a:r>
            <a:r>
              <a:rPr lang="ru-RU" sz="1800" dirty="0" err="1"/>
              <a:t>santinelhub</a:t>
            </a:r>
            <a:r>
              <a:rPr lang="ru-RU" sz="1800" dirty="0"/>
              <a:t> и OSM</a:t>
            </a:r>
          </a:p>
        </p:txBody>
      </p:sp>
      <p:sp>
        <p:nvSpPr>
          <p:cNvPr id="474" name="Google Shape;474;p13"/>
          <p:cNvSpPr txBox="1"/>
          <p:nvPr/>
        </p:nvSpPr>
        <p:spPr>
          <a:xfrm>
            <a:off x="9112730" y="1766030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Выгрузка из OSM всех зелёные полигонов для заданного региона, преобразование в </a:t>
            </a:r>
            <a:r>
              <a:rPr lang="ru-RU" sz="1800" dirty="0" err="1"/>
              <a:t>geopandas</a:t>
            </a:r>
            <a:endParaRPr lang="ru-RU" sz="1800" dirty="0"/>
          </a:p>
        </p:txBody>
      </p:sp>
      <p:sp>
        <p:nvSpPr>
          <p:cNvPr id="475" name="Google Shape;475;p13"/>
          <p:cNvSpPr txBox="1"/>
          <p:nvPr/>
        </p:nvSpPr>
        <p:spPr>
          <a:xfrm>
            <a:off x="6095999" y="4602997"/>
            <a:ext cx="2505559" cy="166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ru-RU" sz="1800" dirty="0"/>
              <a:t>Выгрузка лучшего снимка из </a:t>
            </a:r>
            <a:r>
              <a:rPr lang="ru-RU" sz="1800" dirty="0" err="1"/>
              <a:t>santinelhub</a:t>
            </a:r>
            <a:r>
              <a:rPr lang="ru-RU" sz="1800" dirty="0"/>
              <a:t> для заданного региона и периода времени, </a:t>
            </a:r>
            <a:r>
              <a:rPr lang="ru-RU" sz="1800" dirty="0" err="1"/>
              <a:t>постпроцессинг</a:t>
            </a:r>
            <a:r>
              <a:rPr lang="ru-RU" sz="1800" dirty="0"/>
              <a:t> изображения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/>
          <p:nvPr/>
        </p:nvSpPr>
        <p:spPr>
          <a:xfrm>
            <a:off x="6096000" y="718502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9112731" y="713849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"/>
          <p:cNvSpPr/>
          <p:nvPr/>
        </p:nvSpPr>
        <p:spPr>
          <a:xfrm>
            <a:off x="6096000" y="3709675"/>
            <a:ext cx="749190" cy="7491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lay"/>
                <a:ea typeface="Play"/>
                <a:cs typeface="Play"/>
                <a:sym typeface="Play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402995"/>
      </p:ext>
    </p:extLst>
  </p:cSld>
  <p:clrMapOvr>
    <a:masterClrMapping/>
  </p:clrMapOvr>
</p:sld>
</file>

<file path=ppt/theme/theme1.xml><?xml version="1.0" encoding="utf-8"?>
<a:theme xmlns:a="http://schemas.openxmlformats.org/drawingml/2006/main" name="1_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377</Words>
  <Application>Microsoft Office PowerPoint</Application>
  <PresentationFormat>Широкоэкранный</PresentationFormat>
  <Paragraphs>53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Arial</vt:lpstr>
      <vt:lpstr>Play</vt:lpstr>
      <vt:lpstr>1_VK New Color</vt:lpstr>
      <vt:lpstr>VK New Color</vt:lpstr>
      <vt:lpstr>Моделирование городского трафика и анализ точек интереса</vt:lpstr>
      <vt:lpstr>Текущие результаты по первой задаче</vt:lpstr>
      <vt:lpstr>Кластеризация</vt:lpstr>
      <vt:lpstr>Демонстрация работы алгоритма</vt:lpstr>
      <vt:lpstr>Примеры</vt:lpstr>
      <vt:lpstr>Примеры</vt:lpstr>
      <vt:lpstr>Ближайшие задачи</vt:lpstr>
      <vt:lpstr>Вторая задача</vt:lpstr>
      <vt:lpstr>Текущие результаты по второй задаче</vt:lpstr>
      <vt:lpstr>Анализ источников данных</vt:lpstr>
      <vt:lpstr>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Проскурина Татьяна Сергеевна</dc:creator>
  <cp:lastModifiedBy>Алексей Сомов</cp:lastModifiedBy>
  <cp:revision>4</cp:revision>
  <dcterms:created xsi:type="dcterms:W3CDTF">2020-08-24T10:59:58Z</dcterms:created>
  <dcterms:modified xsi:type="dcterms:W3CDTF">2023-04-27T14:51:14Z</dcterms:modified>
</cp:coreProperties>
</file>